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71" r:id="rId14"/>
    <p:sldId id="268" r:id="rId15"/>
    <p:sldId id="269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000" autoAdjust="0"/>
    <p:restoredTop sz="94660"/>
  </p:normalViewPr>
  <p:slideViewPr>
    <p:cSldViewPr>
      <p:cViewPr varScale="1">
        <p:scale>
          <a:sx n="69" d="100"/>
          <a:sy n="69" d="100"/>
        </p:scale>
        <p:origin x="18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88AC26-228B-4DD9-9B44-686C76F615D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93F8D4-7E78-4D58-A0F7-580408441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default6_14_m_9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6;&#1087;&#1088;&#1086;&#1089;&#1099;%20&#1087;&#1086;%20&#1091;&#1088;&#1086;&#1082;&#1091;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708920"/>
            <a:ext cx="6480048" cy="2301240"/>
          </a:xfrm>
        </p:spPr>
        <p:txBody>
          <a:bodyPr/>
          <a:lstStyle/>
          <a:p>
            <a:pPr algn="ctr"/>
            <a:r>
              <a:rPr lang="ru-RU" b="1" dirty="0" smtClean="0"/>
              <a:t>Работа на токарном станке по дереву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768752" cy="576064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 smtClean="0"/>
              <a:t>ГБОУ ООШ пос. </a:t>
            </a:r>
            <a:r>
              <a:rPr lang="ru-RU" sz="2400" b="1" dirty="0" err="1" smtClean="0"/>
              <a:t>Ильичевский</a:t>
            </a:r>
            <a:endParaRPr lang="ru-RU" sz="2400" b="1" dirty="0"/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23528" y="1916832"/>
            <a:ext cx="7543800" cy="365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07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kern="10" dirty="0">
              <a:ln w="11430"/>
              <a:solidFill>
                <a:srgbClr val="0000B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5733256"/>
            <a:ext cx="370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Учитель: Звягинцев А.А.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2636912"/>
            <a:ext cx="392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Урок технологии в 6 классе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/>
          <a:lstStyle/>
          <a:p>
            <a:pPr algn="ctr"/>
            <a:r>
              <a:rPr lang="ru-RU" sz="4300" dirty="0" smtClean="0"/>
              <a:t>Правка и доводка лезвия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1484784"/>
            <a:ext cx="3168352" cy="410445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800" dirty="0" smtClean="0"/>
              <a:t>     Лезвие </a:t>
            </a:r>
            <a:r>
              <a:rPr lang="ru-RU" sz="2800" i="1" dirty="0" smtClean="0"/>
              <a:t>правят</a:t>
            </a:r>
            <a:r>
              <a:rPr lang="ru-RU" sz="2800" dirty="0" smtClean="0"/>
              <a:t>, снимая заусенцы и затачивая его круговыми движениями на наждачном бруске</a:t>
            </a:r>
            <a:r>
              <a:rPr lang="ru-RU" sz="2800" b="1" i="1" dirty="0" smtClean="0"/>
              <a:t> (а)</a:t>
            </a:r>
            <a:r>
              <a:rPr lang="ru-RU" sz="2800" dirty="0" smtClean="0"/>
              <a:t>,</a:t>
            </a:r>
            <a:r>
              <a:rPr lang="ru-RU" sz="2800" b="1" i="1" dirty="0" smtClean="0"/>
              <a:t> </a:t>
            </a:r>
            <a:r>
              <a:rPr lang="ru-RU" sz="2800" dirty="0" smtClean="0"/>
              <a:t>плотно прижимая к плоскости бруска </a:t>
            </a:r>
            <a:r>
              <a:rPr lang="ru-RU" sz="2800" b="1" i="1" dirty="0" smtClean="0"/>
              <a:t>(б)</a:t>
            </a:r>
            <a:r>
              <a:rPr lang="ru-RU" sz="2800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ru-RU" sz="2800" dirty="0" smtClean="0"/>
              <a:t>      Аналогично </a:t>
            </a:r>
            <a:r>
              <a:rPr lang="ru-RU" sz="2800" i="1" dirty="0" smtClean="0"/>
              <a:t>доводят</a:t>
            </a:r>
            <a:r>
              <a:rPr lang="ru-RU" sz="2800" dirty="0" smtClean="0"/>
              <a:t> лезвие </a:t>
            </a:r>
            <a:r>
              <a:rPr lang="ru-RU" sz="2800" b="1" i="1" dirty="0" smtClean="0"/>
              <a:t>(в) </a:t>
            </a:r>
            <a:r>
              <a:rPr lang="ru-RU" sz="2800" dirty="0" smtClean="0"/>
              <a:t>на мелкозернистом бруске </a:t>
            </a:r>
            <a:r>
              <a:rPr lang="ru-RU" sz="2800" i="1" dirty="0" smtClean="0"/>
              <a:t>(оселок)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90" r="3490"/>
          <a:stretch>
            <a:fillRect/>
          </a:stretch>
        </p:blipFill>
        <p:spPr bwMode="auto">
          <a:xfrm>
            <a:off x="755575" y="1700808"/>
            <a:ext cx="4600703" cy="3658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680520" cy="28803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Изготовление картофелемялки</a:t>
            </a:r>
            <a:endParaRPr lang="ru-RU" dirty="0"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555776" y="0"/>
            <a:ext cx="4248472" cy="476672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/>
              <a:t>ТЕХНОЛОГИЧЕСКАЯ КАРТА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620689"/>
          <a:ext cx="9144000" cy="623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6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9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Последовательность выполнения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Изображение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Инструменты и приспособления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Выбрать, разметить и выпилить заготовку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Линейка, карандаш, угольник, ножовки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5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Разметить заготовку и сострогать грани восьмигранника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 карандаш, рейсмус, шило, рубанок, верстак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Установить заготовку в трезубец и проточить </a:t>
                      </a:r>
                      <a:r>
                        <a:rPr lang="en-US" sz="1400" dirty="0" smtClean="0"/>
                        <a:t>ø</a:t>
                      </a:r>
                      <a:r>
                        <a:rPr lang="ru-RU" sz="1400" dirty="0" smtClean="0"/>
                        <a:t> 45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Токарный станок, кронциркуль,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 полукруглая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косая стамески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Разметить заготовку по длине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 карандаш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9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Проточить </a:t>
                      </a:r>
                      <a:r>
                        <a:rPr lang="en-US" sz="1400" dirty="0" smtClean="0"/>
                        <a:t>ø</a:t>
                      </a:r>
                      <a:r>
                        <a:rPr lang="ru-RU" sz="1400" dirty="0" smtClean="0"/>
                        <a:t> 25 мм на длину 155 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Токарный станок, кронциркуль,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 полукруглая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косая стамески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Срезать конус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Токарный станок, кронциркуль,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 полукруглая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косая стамески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Надрезать торцы и срезать фаски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Токарный станок,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линейка,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косая стамеска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Зачистить поверхности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Шлифовальная</a:t>
                      </a:r>
                      <a:r>
                        <a:rPr lang="ru-RU" sz="1400" baseline="0" dirty="0" smtClean="0"/>
                        <a:t> шкурка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Снять деталь, отпилить торцы и зачистить 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Пила с мелкими зубьями, напильник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214" y="1268760"/>
            <a:ext cx="1911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0043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80928"/>
            <a:ext cx="1944216" cy="5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56992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1978091" cy="75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653136"/>
            <a:ext cx="1944217" cy="5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9894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 anchor="ctr">
            <a:normAutofit/>
          </a:bodyPr>
          <a:lstStyle/>
          <a:p>
            <a:pPr algn="ctr"/>
            <a:r>
              <a:rPr lang="ru-RU" sz="4300" dirty="0" smtClean="0"/>
              <a:t>Наладка станка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9624" y="1772816"/>
            <a:ext cx="3384376" cy="3816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1) проверяют работу станка на холостом ходу;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2) надежно крепят заготовку;</a:t>
            </a:r>
          </a:p>
          <a:p>
            <a:endParaRPr lang="ru-RU" dirty="0"/>
          </a:p>
        </p:txBody>
      </p:sp>
      <p:pic>
        <p:nvPicPr>
          <p:cNvPr id="2050" name="Picture 2" descr="C:\Users\1\Desktop\Аттестация на высшую категорию. 2010\Мои результаты сканировани\рис 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46085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anchor="ctr">
            <a:normAutofit/>
          </a:bodyPr>
          <a:lstStyle/>
          <a:p>
            <a:pPr algn="ctr"/>
            <a:r>
              <a:rPr lang="ru-RU" sz="4300" dirty="0" smtClean="0"/>
              <a:t>Наладка станка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836712"/>
            <a:ext cx="3384376" cy="58052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9600" dirty="0" smtClean="0"/>
              <a:t>3) надежно крепят подручник, чтобы расстояние до обрабатываемой поверхности заготовки было 2…3мм (для проверки зазора заготовку поворачивают вручную на 2…3 оборота);</a:t>
            </a:r>
          </a:p>
          <a:p>
            <a:pPr>
              <a:lnSpc>
                <a:spcPct val="100000"/>
              </a:lnSpc>
            </a:pPr>
            <a:r>
              <a:rPr lang="ru-RU" sz="9600" dirty="0" smtClean="0"/>
              <a:t>4) выбирают нужную частоту вращения;</a:t>
            </a:r>
          </a:p>
          <a:p>
            <a:pPr>
              <a:lnSpc>
                <a:spcPct val="100000"/>
              </a:lnSpc>
            </a:pPr>
            <a:r>
              <a:rPr lang="ru-RU" sz="9600" dirty="0" smtClean="0"/>
              <a:t>5) подбирают и раскладывают необходимые режущие и измерительные инструменты.</a:t>
            </a:r>
          </a:p>
          <a:p>
            <a:endParaRPr lang="ru-RU" dirty="0"/>
          </a:p>
        </p:txBody>
      </p:sp>
      <p:pic>
        <p:nvPicPr>
          <p:cNvPr id="1026" name="Picture 2" descr="C:\Users\1\Desktop\Аттестация на высшую категорию. 2010\Мои результаты сканировани\рис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212976"/>
            <a:ext cx="4536504" cy="1874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1\Desktop\Аттестация на высшую категорию. 2010\Мои результаты сканировани\рис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4608513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sz="4300" dirty="0" smtClean="0"/>
              <a:t>Приемы точения</a:t>
            </a:r>
            <a:endParaRPr lang="ru-RU" sz="4300" dirty="0"/>
          </a:p>
        </p:txBody>
      </p:sp>
      <p:pic>
        <p:nvPicPr>
          <p:cNvPr id="3075" name="Picture 3" descr="C:\Users\1\Desktop\Аттестация на высшую категорию. 2010\Мои результаты сканировани\рис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066800"/>
            <a:ext cx="3096344" cy="3082280"/>
          </a:xfrm>
        </p:spPr>
        <p:txBody>
          <a:bodyPr/>
          <a:lstStyle/>
          <a:p>
            <a:r>
              <a:rPr lang="ru-RU" sz="2800" dirty="0" smtClean="0"/>
              <a:t>Проверка прямолинейности цилиндрической поверхности линейкой</a:t>
            </a:r>
            <a:endParaRPr lang="ru-RU" sz="2800" dirty="0"/>
          </a:p>
        </p:txBody>
      </p:sp>
      <p:pic>
        <p:nvPicPr>
          <p:cNvPr id="4100" name="Picture 4" descr="C:\Users\1\Desktop\Аттестация на высшую категорию. 2010\Мои результаты сканировани\рис 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75252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005584" cy="2938264"/>
          </a:xfrm>
        </p:spPr>
        <p:txBody>
          <a:bodyPr/>
          <a:lstStyle/>
          <a:p>
            <a:r>
              <a:rPr lang="ru-RU" sz="2800" dirty="0" smtClean="0"/>
              <a:t>Шлифование цилиндрической детали колодкой</a:t>
            </a:r>
            <a:endParaRPr lang="ru-RU" sz="2800" dirty="0"/>
          </a:p>
        </p:txBody>
      </p:sp>
      <p:pic>
        <p:nvPicPr>
          <p:cNvPr id="5122" name="Picture 2" descr="C:\Users\1\Desktop\Аттестация на высшую категорию. 2010\Мои результаты сканировани\рис 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44" b="8144"/>
          <a:stretch>
            <a:fillRect/>
          </a:stretch>
        </p:blipFill>
        <p:spPr bwMode="auto">
          <a:xfrm>
            <a:off x="899592" y="1700808"/>
            <a:ext cx="4419600" cy="3514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Правила безопасности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908720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Не включать станок без разрешения учителя.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Надежно крепить заднюю бабку станка.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Проверить заготовку, чтобы она не имела трещин.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Надежно крепить заготовку.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Перед работой на токарном станке подготовить рабочее место: убрать все лишнее со станка и вокруг него, подготовить и разложить только нужные инструменты и приспособления.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Проверить рабочий инструмент. Ручки не должны иметь трещин, должны быть прочно насажены.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Заправить одежду. Застегнуть все пуговицы. Длинные волосы убрать под берет.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Перед пуском станка надеть защитные 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Правила безопасности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836712"/>
            <a:ext cx="7704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процессе точения периодически останавливать станок и поджимать деталь центром задней бабки, устраняя зазоры.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Периодически, по мере срезания поверхности, при остановках станка подводить подручник к поверхности заготовки на 2...3 мм, проворачивать заготовку вручную на 2…3 оборота и надежно крепить подручник.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Во время работы не отвлекаться, не отходить  от станка.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Все настроечные операции проводить только при отключенном и остановленном станке.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Не обрабатывать деталь вблизи трезубца.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Не останавливать заготовку руками.</a:t>
            </a:r>
          </a:p>
          <a:p>
            <a:pPr marL="457200" indent="-457200">
              <a:buFont typeface="+mj-lt"/>
              <a:buAutoNum type="arabicParenR" startAt="9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Обо всех неисправностях сообщать учителю.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980728"/>
            <a:ext cx="7560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Проверяется готовность учащихся к самостоятельной работе при помощи </a:t>
            </a:r>
            <a:r>
              <a:rPr lang="ru-RU" sz="2000" b="1" dirty="0" err="1" smtClean="0">
                <a:hlinkClick r:id="rId2" action="ppaction://hlinkfile"/>
              </a:rPr>
              <a:t>флеш-анимации</a:t>
            </a:r>
            <a:r>
              <a:rPr lang="ru-RU" sz="2000" dirty="0" smtClean="0"/>
              <a:t> «точение».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 Выбор объекта труда:</a:t>
            </a:r>
          </a:p>
          <a:p>
            <a:r>
              <a:rPr lang="ru-RU" sz="2000" dirty="0" smtClean="0"/>
              <a:t>- кегля;</a:t>
            </a:r>
          </a:p>
          <a:p>
            <a:r>
              <a:rPr lang="ru-RU" sz="2000" dirty="0" smtClean="0"/>
              <a:t>- картофелемялка;</a:t>
            </a:r>
          </a:p>
          <a:p>
            <a:r>
              <a:rPr lang="ru-RU" sz="2000" dirty="0" smtClean="0"/>
              <a:t>- скалка.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000" b="1" dirty="0" smtClean="0"/>
              <a:t>Выполнение заданий (технологических операций):</a:t>
            </a:r>
          </a:p>
          <a:p>
            <a:r>
              <a:rPr lang="ru-RU" sz="2000" dirty="0" smtClean="0"/>
              <a:t>1. Прочитать чертеж и технологическую карту.</a:t>
            </a:r>
          </a:p>
          <a:p>
            <a:r>
              <a:rPr lang="ru-RU" sz="2000" dirty="0" smtClean="0"/>
              <a:t>2. Выбрать заготовку.</a:t>
            </a:r>
          </a:p>
          <a:p>
            <a:r>
              <a:rPr lang="ru-RU" sz="2000" dirty="0" smtClean="0"/>
              <a:t>3. Разметить и установить заготовку на станке.</a:t>
            </a:r>
          </a:p>
          <a:p>
            <a:r>
              <a:rPr lang="ru-RU" sz="2000" dirty="0" smtClean="0"/>
              <a:t>4. Выбрать режущие инструменты и проверить их. </a:t>
            </a:r>
          </a:p>
          <a:p>
            <a:r>
              <a:rPr lang="ru-RU" sz="2000" dirty="0" smtClean="0"/>
              <a:t>5. Выполнить черновое точение.</a:t>
            </a:r>
          </a:p>
          <a:p>
            <a:r>
              <a:rPr lang="ru-RU" sz="2000" dirty="0" smtClean="0"/>
              <a:t>6. Выполнить чистовое точение.</a:t>
            </a:r>
          </a:p>
          <a:p>
            <a:r>
              <a:rPr lang="ru-RU" sz="2000" dirty="0" smtClean="0"/>
              <a:t>7. Зачистить заготовку шлифовальной шкуркой.</a:t>
            </a:r>
          </a:p>
          <a:p>
            <a:r>
              <a:rPr lang="ru-RU" sz="2000" dirty="0" smtClean="0"/>
              <a:t>8. Проконтролировать размеры.</a:t>
            </a:r>
          </a:p>
          <a:p>
            <a:r>
              <a:rPr lang="ru-RU" sz="2000" dirty="0" smtClean="0"/>
              <a:t>9. Снять заготовку, предварительно выключив станок.</a:t>
            </a:r>
          </a:p>
          <a:p>
            <a:r>
              <a:rPr lang="ru-RU" sz="2000" dirty="0" smtClean="0"/>
              <a:t>10. Отпилить и зачистить торцы.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Цель и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/>
              <a:t>Цель: </a:t>
            </a:r>
            <a:r>
              <a:rPr lang="ru-RU" sz="3400" dirty="0" smtClean="0"/>
              <a:t>ознакомить учащихся с технологией точения древесины на токарном станке.</a:t>
            </a:r>
          </a:p>
          <a:p>
            <a:pPr>
              <a:buNone/>
            </a:pPr>
            <a:r>
              <a:rPr lang="ru-RU" sz="3400" b="1" dirty="0" smtClean="0"/>
              <a:t>Задачи: </a:t>
            </a:r>
            <a:endParaRPr lang="ru-RU" sz="3400" dirty="0" smtClean="0"/>
          </a:p>
          <a:p>
            <a:pPr lvl="0"/>
            <a:r>
              <a:rPr lang="ru-RU" sz="3400" dirty="0" smtClean="0"/>
              <a:t>научить учащихся выбирать и крепить детали, определять диаметр заготовки, отбирать режущий инструмент для выполнения чернового и чистового точения, с учетом свойств древесины; контролировать качество обработанной заготовки;</a:t>
            </a:r>
          </a:p>
          <a:p>
            <a:pPr lvl="0"/>
            <a:r>
              <a:rPr lang="ru-RU" sz="3400" dirty="0" smtClean="0"/>
              <a:t>развивать интеллектуальные качества личности, формировать умения и навыки работы с инструментом;</a:t>
            </a:r>
          </a:p>
          <a:p>
            <a:pPr lvl="0"/>
            <a:r>
              <a:rPr lang="ru-RU" sz="3400" dirty="0" smtClean="0"/>
              <a:t>воспитывать аккуратность, бережливость и точность в работе; эстетические качества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7" y="2060848"/>
            <a:ext cx="7200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Оценка практической работы.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Показ и характеристика лучших деталей.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Анализ допущенных ошибок.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lvl="0" algn="ctr"/>
            <a:r>
              <a:rPr lang="ru-RU" dirty="0" smtClean="0"/>
              <a:t>   Повторение пройденного материала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0584" y="1484784"/>
            <a:ext cx="817341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 </a:t>
            </a:r>
            <a:r>
              <a:rPr lang="ru-RU" sz="2400" u="sng" dirty="0" smtClean="0"/>
              <a:t>Беседа по вопросам:</a:t>
            </a:r>
            <a:endParaRPr lang="ru-RU" sz="2400" dirty="0" smtClean="0"/>
          </a:p>
          <a:p>
            <a:r>
              <a:rPr lang="ru-RU" sz="2400" dirty="0" smtClean="0"/>
              <a:t>Назовите основные части  токарного станка и их назначение.</a:t>
            </a:r>
          </a:p>
          <a:p>
            <a:r>
              <a:rPr lang="ru-RU" sz="2400" dirty="0" smtClean="0"/>
              <a:t>Какое движение в станке называется главным, а какое вспомогательным?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  </a:t>
            </a:r>
            <a:r>
              <a:rPr lang="ru-RU" sz="2400" u="sng" dirty="0" smtClean="0"/>
              <a:t>Практические   задания:</a:t>
            </a:r>
            <a:endParaRPr lang="ru-RU" sz="2400" dirty="0" smtClean="0"/>
          </a:p>
          <a:p>
            <a:r>
              <a:rPr lang="ru-RU" sz="2400" dirty="0" smtClean="0"/>
              <a:t>Закрепите деталь в патроне, трезубце, планшайбе.</a:t>
            </a:r>
          </a:p>
          <a:p>
            <a:r>
              <a:rPr lang="ru-RU" sz="2400" dirty="0" smtClean="0"/>
              <a:t>Объясните кинематическую схему станка по рисунку.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27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/>
              </a:rPr>
              <a:t>  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 материала 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132856"/>
            <a:ext cx="7344816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3.  </a:t>
            </a:r>
            <a:r>
              <a:rPr lang="ru-RU" sz="4800" b="1" dirty="0" smtClean="0">
                <a:hlinkClick r:id="rId2" action="ppaction://hlinkpres?slideindex=1&amp;slidetitle="/>
              </a:rPr>
              <a:t>Тест  по  теме  «Токарный станок».</a:t>
            </a: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anchor="ctr">
            <a:noAutofit/>
          </a:bodyPr>
          <a:lstStyle/>
          <a:p>
            <a:pPr algn="ctr"/>
            <a:r>
              <a:rPr lang="ru-RU" sz="4300" dirty="0" smtClean="0"/>
              <a:t>Точение на токарном станке</a:t>
            </a:r>
            <a:endParaRPr lang="ru-RU" sz="4300" dirty="0"/>
          </a:p>
        </p:txBody>
      </p:sp>
      <p:pic>
        <p:nvPicPr>
          <p:cNvPr id="5" name="Рисунок 4" descr="рис.1_0.t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84784"/>
            <a:ext cx="4330774" cy="482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1628800"/>
            <a:ext cx="3168352" cy="3888432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    Сущность процесса резания при точении заключается в снятии слоя обрабатываемой заготовки в виде стружки. При этом заготовка вращается, а стамеска перемещается относительно заготовки.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 anchor="ctr">
            <a:noAutofit/>
          </a:bodyPr>
          <a:lstStyle/>
          <a:p>
            <a:pPr algn="ctr"/>
            <a:r>
              <a:rPr lang="ru-RU" sz="4300" dirty="0" smtClean="0"/>
              <a:t>Подготовка заготовки для точения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844824"/>
            <a:ext cx="3528392" cy="3456384"/>
          </a:xfrm>
        </p:spPr>
        <p:txBody>
          <a:bodyPr anchor="ctr">
            <a:no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а </a:t>
            </a:r>
            <a:r>
              <a:rPr lang="ru-RU" sz="2400" dirty="0" smtClean="0">
                <a:solidFill>
                  <a:srgbClr val="777777"/>
                </a:solidFill>
              </a:rPr>
              <a:t>– измерение;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б</a:t>
            </a:r>
            <a:r>
              <a:rPr lang="ru-RU" sz="2400" dirty="0" smtClean="0">
                <a:solidFill>
                  <a:srgbClr val="777777"/>
                </a:solidFill>
              </a:rPr>
              <a:t> – разметка окружности, касательных и ребер восьмигранника;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в</a:t>
            </a:r>
            <a:r>
              <a:rPr lang="ru-RU" sz="2400" dirty="0" smtClean="0">
                <a:solidFill>
                  <a:srgbClr val="777777"/>
                </a:solidFill>
              </a:rPr>
              <a:t> – размеченный торец.</a:t>
            </a:r>
            <a:endParaRPr lang="ru-RU" sz="2400" dirty="0">
              <a:solidFill>
                <a:srgbClr val="777777"/>
              </a:solidFill>
            </a:endParaRPr>
          </a:p>
        </p:txBody>
      </p:sp>
      <p:pic>
        <p:nvPicPr>
          <p:cNvPr id="1030" name="Picture 6" descr="C:\Users\1\Desktop\Аттестация на высшую категорию. 2010\Мои результаты сканировани\рис 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508125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 anchor="ctr">
            <a:noAutofit/>
          </a:bodyPr>
          <a:lstStyle/>
          <a:p>
            <a:pPr algn="ctr"/>
            <a:r>
              <a:rPr lang="ru-RU" sz="4300" dirty="0" smtClean="0"/>
              <a:t>Стамески для токарных работ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628800"/>
            <a:ext cx="3275856" cy="4248472"/>
          </a:xfrm>
        </p:spPr>
        <p:txBody>
          <a:bodyPr anchor="ctr" anchorCtr="0"/>
          <a:lstStyle/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а </a:t>
            </a:r>
            <a:r>
              <a:rPr lang="ru-RU" sz="2400" dirty="0" smtClean="0">
                <a:solidFill>
                  <a:srgbClr val="777777"/>
                </a:solidFill>
              </a:rPr>
              <a:t>– желобчатая полукруглая выпуклая;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б</a:t>
            </a:r>
            <a:r>
              <a:rPr lang="ru-RU" sz="2400" dirty="0" smtClean="0">
                <a:solidFill>
                  <a:srgbClr val="777777"/>
                </a:solidFill>
              </a:rPr>
              <a:t> – плоская косая;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в</a:t>
            </a:r>
            <a:r>
              <a:rPr lang="ru-RU" sz="2400" dirty="0" smtClean="0">
                <a:solidFill>
                  <a:srgbClr val="777777"/>
                </a:solidFill>
              </a:rPr>
              <a:t> – желобчатая полукруглая вогнутая.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  <p:pic>
        <p:nvPicPr>
          <p:cNvPr id="3076" name="Picture 4" descr="C:\Users\1\Desktop\Аттестация на высшую категорию. 2010\Мои результаты сканировани\рис.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547604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3808"/>
          </a:xfrm>
        </p:spPr>
        <p:txBody>
          <a:bodyPr anchor="ctr">
            <a:noAutofit/>
          </a:bodyPr>
          <a:lstStyle/>
          <a:p>
            <a:pPr algn="ctr"/>
            <a:r>
              <a:rPr lang="ru-RU" sz="4300" dirty="0" smtClean="0"/>
              <a:t>Лезвие плоской косой токарной      стамески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2060848"/>
            <a:ext cx="3053866" cy="331236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1</a:t>
            </a:r>
            <a:r>
              <a:rPr lang="ru-RU" sz="2400" dirty="0" smtClean="0">
                <a:solidFill>
                  <a:srgbClr val="777777"/>
                </a:solidFill>
              </a:rPr>
              <a:t> – передняя поверхность;</a:t>
            </a:r>
          </a:p>
          <a:p>
            <a:pPr lvl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2</a:t>
            </a:r>
            <a:r>
              <a:rPr lang="ru-RU" sz="2400" dirty="0" smtClean="0">
                <a:solidFill>
                  <a:srgbClr val="777777"/>
                </a:solidFill>
              </a:rPr>
              <a:t> – носок;</a:t>
            </a:r>
          </a:p>
          <a:p>
            <a:pPr lvl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3</a:t>
            </a:r>
            <a:r>
              <a:rPr lang="ru-RU" sz="2400" dirty="0" smtClean="0">
                <a:solidFill>
                  <a:srgbClr val="777777"/>
                </a:solidFill>
              </a:rPr>
              <a:t> – режущая кромка;</a:t>
            </a:r>
          </a:p>
          <a:p>
            <a:pPr lvl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777777"/>
                </a:solidFill>
              </a:rPr>
              <a:t>4</a:t>
            </a:r>
            <a:r>
              <a:rPr lang="ru-RU" sz="2400" dirty="0" smtClean="0">
                <a:solidFill>
                  <a:srgbClr val="777777"/>
                </a:solidFill>
              </a:rPr>
              <a:t> – пятка;</a:t>
            </a:r>
          </a:p>
          <a:p>
            <a:pPr lvl="1">
              <a:lnSpc>
                <a:spcPct val="90000"/>
              </a:lnSpc>
              <a:buNone/>
            </a:pPr>
            <a:r>
              <a:rPr lang="el-GR" sz="2400" b="1" dirty="0" smtClean="0">
                <a:solidFill>
                  <a:srgbClr val="777777"/>
                </a:solidFill>
              </a:rPr>
              <a:t>β</a:t>
            </a:r>
            <a:r>
              <a:rPr lang="ru-RU" sz="2400" b="1" dirty="0" smtClean="0">
                <a:solidFill>
                  <a:srgbClr val="777777"/>
                </a:solidFill>
              </a:rPr>
              <a:t> </a:t>
            </a:r>
            <a:r>
              <a:rPr lang="ru-RU" sz="2400" dirty="0" smtClean="0">
                <a:solidFill>
                  <a:srgbClr val="777777"/>
                </a:solidFill>
              </a:rPr>
              <a:t>– угол заострения.</a:t>
            </a:r>
            <a:endParaRPr lang="ru-RU" sz="2400" dirty="0">
              <a:solidFill>
                <a:srgbClr val="777777"/>
              </a:solidFill>
            </a:endParaRPr>
          </a:p>
        </p:txBody>
      </p:sp>
      <p:pic>
        <p:nvPicPr>
          <p:cNvPr id="4100" name="Picture 4" descr="C:\Users\1\Desktop\Аттестация на высшую категорию. 2010\Мои результаты сканировани\рис.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92151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68"/>
          </a:xfrm>
        </p:spPr>
        <p:txBody>
          <a:bodyPr anchor="ctr">
            <a:normAutofit/>
          </a:bodyPr>
          <a:lstStyle/>
          <a:p>
            <a:pPr algn="ctr"/>
            <a:r>
              <a:rPr lang="ru-RU" sz="4300" dirty="0" smtClean="0"/>
              <a:t>Заточка стамесок </a:t>
            </a:r>
            <a:endParaRPr lang="ru-RU" sz="4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556792"/>
            <a:ext cx="3419872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     Переднюю и заднюю поверхности </a:t>
            </a:r>
            <a:r>
              <a:rPr lang="ru-RU" sz="2400" i="1" dirty="0" smtClean="0"/>
              <a:t>затачивают</a:t>
            </a:r>
            <a:r>
              <a:rPr lang="ru-RU" sz="2400" dirty="0" smtClean="0"/>
              <a:t> на наждачном круге.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а</a:t>
            </a:r>
            <a:r>
              <a:rPr lang="ru-RU" sz="2400" i="1" dirty="0" smtClean="0"/>
              <a:t> – плоская стамеска;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б</a:t>
            </a:r>
            <a:r>
              <a:rPr lang="ru-RU" sz="2400" i="1" dirty="0" smtClean="0"/>
              <a:t> – полукруглая.</a:t>
            </a:r>
            <a:endParaRPr lang="ru-RU" sz="2400" i="1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220072" y="3356992"/>
            <a:ext cx="3672408" cy="350100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4104456" cy="4411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969</TotalTime>
  <Words>840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Работа на токарном станке по дереву</vt:lpstr>
      <vt:lpstr>Цель и задачи урока</vt:lpstr>
      <vt:lpstr>   Повторение пройденного материала  </vt:lpstr>
      <vt:lpstr>   Повторение пройденного материала  </vt:lpstr>
      <vt:lpstr>Точение на токарном станке</vt:lpstr>
      <vt:lpstr>Подготовка заготовки для точения</vt:lpstr>
      <vt:lpstr>Стамески для токарных работ</vt:lpstr>
      <vt:lpstr>Лезвие плоской косой токарной      стамески</vt:lpstr>
      <vt:lpstr>Заточка стамесок </vt:lpstr>
      <vt:lpstr>Правка и доводка лезвия</vt:lpstr>
      <vt:lpstr>Изготовление картофелемялки</vt:lpstr>
      <vt:lpstr>Наладка станка</vt:lpstr>
      <vt:lpstr>Наладка станка</vt:lpstr>
      <vt:lpstr>Приемы точения</vt:lpstr>
      <vt:lpstr>Проверка прямолинейности цилиндрической поверхности линейкой</vt:lpstr>
      <vt:lpstr>Шлифование цилиндрической детали колодкой</vt:lpstr>
      <vt:lpstr>Правила безопасности</vt:lpstr>
      <vt:lpstr>Правила безопасности</vt:lpstr>
      <vt:lpstr>Практическая работа</vt:lpstr>
      <vt:lpstr>Итоги урока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Алексей Звягинцев</cp:lastModifiedBy>
  <cp:revision>95</cp:revision>
  <dcterms:created xsi:type="dcterms:W3CDTF">2010-11-09T07:58:48Z</dcterms:created>
  <dcterms:modified xsi:type="dcterms:W3CDTF">2021-11-24T11:48:17Z</dcterms:modified>
</cp:coreProperties>
</file>